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648" r:id="rId1"/>
  </p:sldMasterIdLst>
  <p:sldIdLst>
    <p:sldId id="259" r:id="rId2"/>
    <p:sldId id="258" r:id="rId3"/>
    <p:sldId id="260" r:id="rId4"/>
    <p:sldId id="271" r:id="rId5"/>
    <p:sldId id="262" r:id="rId6"/>
    <p:sldId id="273" r:id="rId7"/>
    <p:sldId id="265" r:id="rId8"/>
    <p:sldId id="267" r:id="rId9"/>
    <p:sldId id="268" r:id="rId10"/>
    <p:sldId id="269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66" y="27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91F61-7CAF-47A5-B651-2739D55E91BE}" type="datetimeFigureOut">
              <a:rPr lang="en-AU" smtClean="0"/>
              <a:t>11/02/2014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67D09-D34C-426E-90BC-E5E1D926D6E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705655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91F61-7CAF-47A5-B651-2739D55E91BE}" type="datetimeFigureOut">
              <a:rPr lang="en-AU" smtClean="0"/>
              <a:t>11/02/2014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67D09-D34C-426E-90BC-E5E1D926D6E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178809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91F61-7CAF-47A5-B651-2739D55E91BE}" type="datetimeFigureOut">
              <a:rPr lang="en-AU" smtClean="0"/>
              <a:t>11/02/2014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67D09-D34C-426E-90BC-E5E1D926D6E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032830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91F61-7CAF-47A5-B651-2739D55E91BE}" type="datetimeFigureOut">
              <a:rPr lang="en-AU" smtClean="0"/>
              <a:t>11/02/2014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67D09-D34C-426E-90BC-E5E1D926D6E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34521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91F61-7CAF-47A5-B651-2739D55E91BE}" type="datetimeFigureOut">
              <a:rPr lang="en-AU" smtClean="0"/>
              <a:t>11/02/2014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67D09-D34C-426E-90BC-E5E1D926D6E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843626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91F61-7CAF-47A5-B651-2739D55E91BE}" type="datetimeFigureOut">
              <a:rPr lang="en-AU" smtClean="0"/>
              <a:t>11/02/2014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67D09-D34C-426E-90BC-E5E1D926D6E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570207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91F61-7CAF-47A5-B651-2739D55E91BE}" type="datetimeFigureOut">
              <a:rPr lang="en-AU" smtClean="0"/>
              <a:t>11/02/2014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67D09-D34C-426E-90BC-E5E1D926D6E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9486105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91F61-7CAF-47A5-B651-2739D55E91BE}" type="datetimeFigureOut">
              <a:rPr lang="en-AU" smtClean="0"/>
              <a:t>11/02/2014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67D09-D34C-426E-90BC-E5E1D926D6E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8333033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91F61-7CAF-47A5-B651-2739D55E91BE}" type="datetimeFigureOut">
              <a:rPr lang="en-AU" smtClean="0"/>
              <a:t>11/02/2014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67D09-D34C-426E-90BC-E5E1D926D6E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933109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91F61-7CAF-47A5-B651-2739D55E91BE}" type="datetimeFigureOut">
              <a:rPr lang="en-AU" smtClean="0"/>
              <a:t>11/02/2014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67D09-D34C-426E-90BC-E5E1D926D6E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386476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91F61-7CAF-47A5-B651-2739D55E91BE}" type="datetimeFigureOut">
              <a:rPr lang="en-AU" smtClean="0"/>
              <a:t>11/02/2014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67D09-D34C-426E-90BC-E5E1D926D6E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7919197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391F61-7CAF-47A5-B651-2739D55E91BE}" type="datetimeFigureOut">
              <a:rPr lang="en-AU" smtClean="0"/>
              <a:t>11/02/2014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C67D09-D34C-426E-90BC-E5E1D926D6E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992706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imars@cornerstone.sa.edu.au" TargetMode="Externa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55576" y="548680"/>
            <a:ext cx="7848872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AU" sz="4800" b="1" dirty="0">
                <a:solidFill>
                  <a:srgbClr val="FF0000"/>
                </a:solidFill>
              </a:rPr>
              <a:t>STAGE 2 </a:t>
            </a:r>
            <a:r>
              <a:rPr lang="en-AU" sz="4800" b="1" dirty="0" smtClean="0">
                <a:solidFill>
                  <a:srgbClr val="FF0000"/>
                </a:solidFill>
              </a:rPr>
              <a:t>MODERN HISTORY</a:t>
            </a:r>
            <a:endParaRPr lang="en-AU" sz="4800" b="1" dirty="0">
              <a:solidFill>
                <a:srgbClr val="FF0000"/>
              </a:solidFill>
            </a:endParaRPr>
          </a:p>
          <a:p>
            <a:pPr algn="ctr"/>
            <a:r>
              <a:rPr lang="en-AU" sz="4800" b="1" dirty="0">
                <a:solidFill>
                  <a:srgbClr val="FF0000"/>
                </a:solidFill>
              </a:rPr>
              <a:t> </a:t>
            </a:r>
          </a:p>
          <a:p>
            <a:pPr algn="ctr"/>
            <a:r>
              <a:rPr lang="en-AU" sz="4800" b="1" dirty="0" smtClean="0">
                <a:solidFill>
                  <a:srgbClr val="FF0000"/>
                </a:solidFill>
                <a:effectLst>
                  <a:outerShdw blurRad="50800" dist="38100" dir="2700000" algn="tl">
                    <a:srgbClr val="000000">
                      <a:alpha val="40000"/>
                    </a:srgbClr>
                  </a:outerShdw>
                </a:effectLst>
              </a:rPr>
              <a:t>2014</a:t>
            </a:r>
            <a:endParaRPr lang="en-AU" sz="4800" b="1" dirty="0" smtClean="0">
              <a:solidFill>
                <a:srgbClr val="FF0000"/>
              </a:solidFill>
              <a:effectLst>
                <a:outerShdw blurRad="50800" dist="38100" dir="2700000" algn="tl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en-AU" sz="3600" b="1" dirty="0">
              <a:solidFill>
                <a:srgbClr val="FF0000"/>
              </a:solidFill>
              <a:effectLst>
                <a:outerShdw blurRad="50800" dist="38100" dir="2700000" algn="tl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r>
              <a:rPr lang="en-AU" sz="3600" b="1" dirty="0" smtClean="0">
                <a:solidFill>
                  <a:srgbClr val="002060"/>
                </a:solidFill>
                <a:effectLst>
                  <a:outerShdw blurRad="50800" dist="38100" dir="2700000" algn="tl">
                    <a:srgbClr val="000000">
                      <a:alpha val="40000"/>
                    </a:srgbClr>
                  </a:outerShdw>
                </a:effectLst>
              </a:rPr>
              <a:t>Mr </a:t>
            </a:r>
            <a:r>
              <a:rPr lang="en-AU" sz="3600" b="1" dirty="0" smtClean="0">
                <a:solidFill>
                  <a:srgbClr val="002060"/>
                </a:solidFill>
                <a:effectLst>
                  <a:outerShdw blurRad="50800" dist="38100" dir="2700000" algn="tl">
                    <a:srgbClr val="000000">
                      <a:alpha val="40000"/>
                    </a:srgbClr>
                  </a:outerShdw>
                </a:effectLst>
              </a:rPr>
              <a:t>Ian Mars</a:t>
            </a:r>
            <a:endParaRPr lang="en-AU" sz="3600" b="1" dirty="0" smtClean="0">
              <a:solidFill>
                <a:srgbClr val="002060"/>
              </a:solidFill>
              <a:effectLst>
                <a:outerShdw blurRad="50800" dist="38100" dir="2700000" algn="tl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en-AU" sz="3600" b="1" dirty="0">
              <a:solidFill>
                <a:srgbClr val="FF0000"/>
              </a:solidFill>
              <a:effectLst>
                <a:outerShdw blurRad="50800" dist="38100" dir="2700000" algn="tl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r>
              <a:rPr lang="en-AU" sz="3600" b="1" dirty="0" smtClean="0">
                <a:solidFill>
                  <a:srgbClr val="FF0000"/>
                </a:solidFill>
                <a:effectLst>
                  <a:outerShdw blurRad="50800" dist="38100" dir="2700000" algn="tl">
                    <a:srgbClr val="000000">
                      <a:alpha val="40000"/>
                    </a:srgbClr>
                  </a:outerShdw>
                </a:effectLst>
                <a:hlinkClick r:id="rId2"/>
              </a:rPr>
              <a:t>imars@cornerstone.sa.edu.au</a:t>
            </a:r>
            <a:endParaRPr lang="en-AU" sz="3600" b="1" dirty="0" smtClean="0">
              <a:solidFill>
                <a:srgbClr val="FF0000"/>
              </a:solidFill>
              <a:effectLst>
                <a:outerShdw blurRad="50800" dist="38100" dir="2700000" algn="tl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en-AU" sz="3600" b="1" dirty="0" smtClean="0">
              <a:solidFill>
                <a:srgbClr val="FF0000"/>
              </a:solidFill>
              <a:effectLst>
                <a:outerShdw blurRad="50800" dist="38100" dir="2700000" algn="tl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r>
              <a:rPr lang="en-AU" sz="3600" b="1" dirty="0" smtClean="0">
                <a:solidFill>
                  <a:srgbClr val="00B050"/>
                </a:solidFill>
                <a:effectLst>
                  <a:outerShdw blurRad="50800" dist="38100" dir="2700000" algn="tl">
                    <a:srgbClr val="000000">
                      <a:alpha val="40000"/>
                    </a:srgbClr>
                  </a:outerShdw>
                </a:effectLst>
              </a:rPr>
              <a:t>8398-6000</a:t>
            </a:r>
            <a:endParaRPr lang="en-AU" sz="3600" b="1" dirty="0">
              <a:solidFill>
                <a:srgbClr val="00B050"/>
              </a:solidFill>
              <a:effectLst>
                <a:outerShdw blurRad="50800" dist="38100" dir="2700000" algn="tl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19302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1988840"/>
            <a:ext cx="82089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7200" dirty="0" smtClean="0">
                <a:solidFill>
                  <a:srgbClr val="FF0000"/>
                </a:solidFill>
              </a:rPr>
              <a:t>Questions?</a:t>
            </a:r>
            <a:endParaRPr lang="en-AU" sz="7200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3528" y="4581128"/>
            <a:ext cx="828092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3200" b="1" dirty="0" smtClean="0">
                <a:solidFill>
                  <a:schemeClr val="tx2"/>
                </a:solidFill>
              </a:rPr>
              <a:t>Please make sure that you have filled out the sheet with your name and your email address</a:t>
            </a:r>
            <a:endParaRPr lang="en-AU" sz="32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9490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67544" y="404664"/>
            <a:ext cx="8280920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4000" b="1" dirty="0">
                <a:solidFill>
                  <a:srgbClr val="FF0000"/>
                </a:solidFill>
              </a:rPr>
              <a:t>Topics we will be looking at in </a:t>
            </a:r>
            <a:r>
              <a:rPr lang="en-AU" sz="4000" b="1" dirty="0" smtClean="0">
                <a:solidFill>
                  <a:srgbClr val="FF0000"/>
                </a:solidFill>
              </a:rPr>
              <a:t>2014</a:t>
            </a:r>
            <a:endParaRPr lang="en-AU" sz="4000" dirty="0" smtClean="0"/>
          </a:p>
          <a:p>
            <a:pPr marL="571500" indent="-571500">
              <a:buFont typeface="Arial" pitchFamily="34" charset="0"/>
              <a:buChar char="•"/>
            </a:pPr>
            <a:r>
              <a:rPr lang="en-AU" sz="4000" dirty="0" smtClean="0">
                <a:solidFill>
                  <a:schemeClr val="tx2"/>
                </a:solidFill>
              </a:rPr>
              <a:t>Revolutions </a:t>
            </a:r>
            <a:r>
              <a:rPr lang="en-AU" sz="4000" dirty="0">
                <a:solidFill>
                  <a:schemeClr val="tx2"/>
                </a:solidFill>
              </a:rPr>
              <a:t>&amp;</a:t>
            </a:r>
            <a:r>
              <a:rPr lang="en-AU" sz="4000" dirty="0" smtClean="0">
                <a:solidFill>
                  <a:schemeClr val="tx2"/>
                </a:solidFill>
              </a:rPr>
              <a:t> Turmoil</a:t>
            </a:r>
          </a:p>
          <a:p>
            <a:pPr marL="1028700" lvl="1" indent="-571500">
              <a:buFont typeface="Arial" pitchFamily="34" charset="0"/>
              <a:buChar char="•"/>
            </a:pPr>
            <a:r>
              <a:rPr lang="en-US" sz="3200" dirty="0" smtClean="0">
                <a:solidFill>
                  <a:schemeClr val="tx2"/>
                </a:solidFill>
              </a:rPr>
              <a:t>The Russian Bolshevik Revolution</a:t>
            </a:r>
          </a:p>
          <a:p>
            <a:pPr marL="1028700" lvl="1" indent="-571500">
              <a:buFont typeface="Arial" pitchFamily="34" charset="0"/>
              <a:buChar char="•"/>
            </a:pPr>
            <a:r>
              <a:rPr lang="en-US" sz="3200" dirty="0" smtClean="0">
                <a:solidFill>
                  <a:schemeClr val="tx2"/>
                </a:solidFill>
              </a:rPr>
              <a:t>The Chinese Communist Revolution (1948)</a:t>
            </a:r>
          </a:p>
          <a:p>
            <a:pPr marL="1028700" lvl="1" indent="-571500">
              <a:buFont typeface="Arial" pitchFamily="34" charset="0"/>
              <a:buChar char="•"/>
            </a:pPr>
            <a:endParaRPr lang="en-AU" sz="3200" dirty="0">
              <a:solidFill>
                <a:schemeClr val="tx2"/>
              </a:solidFill>
            </a:endParaRPr>
          </a:p>
          <a:p>
            <a:pPr marL="571500" indent="-571500">
              <a:buFont typeface="Arial" pitchFamily="34" charset="0"/>
              <a:buChar char="•"/>
            </a:pPr>
            <a:r>
              <a:rPr lang="en-AU" sz="4000" dirty="0" smtClean="0">
                <a:solidFill>
                  <a:schemeClr val="tx2"/>
                </a:solidFill>
              </a:rPr>
              <a:t>The Age of catastrophes</a:t>
            </a:r>
          </a:p>
          <a:p>
            <a:pPr marL="1028700" lvl="1" indent="-571500">
              <a:buFont typeface="Arial" pitchFamily="34" charset="0"/>
              <a:buChar char="•"/>
            </a:pPr>
            <a:r>
              <a:rPr lang="en-US" sz="3200" dirty="0" smtClean="0">
                <a:solidFill>
                  <a:schemeClr val="tx2"/>
                </a:solidFill>
              </a:rPr>
              <a:t>The Great Depression</a:t>
            </a:r>
          </a:p>
          <a:p>
            <a:pPr marL="1028700" lvl="1" indent="-571500">
              <a:buFont typeface="Arial" pitchFamily="34" charset="0"/>
              <a:buChar char="•"/>
            </a:pPr>
            <a:r>
              <a:rPr lang="en-US" sz="3200" dirty="0" smtClean="0">
                <a:solidFill>
                  <a:schemeClr val="tx2"/>
                </a:solidFill>
              </a:rPr>
              <a:t>The Rise of Stalin</a:t>
            </a:r>
          </a:p>
          <a:p>
            <a:pPr marL="1028700" lvl="1" indent="-571500">
              <a:buFont typeface="Arial" pitchFamily="34" charset="0"/>
              <a:buChar char="•"/>
            </a:pPr>
            <a:r>
              <a:rPr lang="en-US" sz="3200" dirty="0" smtClean="0">
                <a:solidFill>
                  <a:schemeClr val="tx2"/>
                </a:solidFill>
              </a:rPr>
              <a:t>The nature of Stalin’s regime</a:t>
            </a:r>
            <a:endParaRPr lang="en-AU" sz="3200" dirty="0">
              <a:solidFill>
                <a:schemeClr val="tx2"/>
              </a:solidFill>
            </a:endParaRPr>
          </a:p>
          <a:p>
            <a:endParaRPr lang="en-AU" sz="4000" dirty="0"/>
          </a:p>
        </p:txBody>
      </p:sp>
    </p:spTree>
    <p:extLst>
      <p:ext uri="{BB962C8B-B14F-4D97-AF65-F5344CB8AC3E}">
        <p14:creationId xmlns:p14="http://schemas.microsoft.com/office/powerpoint/2010/main" val="4072615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95536" y="332656"/>
            <a:ext cx="8568952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2400" b="1" dirty="0">
                <a:solidFill>
                  <a:srgbClr val="FF0000"/>
                </a:solidFill>
              </a:rPr>
              <a:t>Topics covered throughout the year will involve the following assessment tasks:</a:t>
            </a:r>
          </a:p>
          <a:p>
            <a:r>
              <a:rPr lang="en-AU" sz="2400" dirty="0"/>
              <a:t> </a:t>
            </a:r>
          </a:p>
          <a:p>
            <a:r>
              <a:rPr lang="en-AU" sz="2400" dirty="0" smtClean="0"/>
              <a:t> </a:t>
            </a:r>
            <a:r>
              <a:rPr lang="en-AU" sz="2400" b="1" dirty="0" smtClean="0">
                <a:solidFill>
                  <a:srgbClr val="002060"/>
                </a:solidFill>
              </a:rPr>
              <a:t>FOLIO Tasks </a:t>
            </a:r>
            <a:r>
              <a:rPr lang="en-AU" sz="2400" dirty="0">
                <a:solidFill>
                  <a:srgbClr val="002060"/>
                </a:solidFill>
              </a:rPr>
              <a:t>i.e. </a:t>
            </a:r>
            <a:r>
              <a:rPr lang="en-AU" sz="2400" dirty="0" smtClean="0">
                <a:solidFill>
                  <a:srgbClr val="002060"/>
                </a:solidFill>
              </a:rPr>
              <a:t>essays, tests </a:t>
            </a:r>
            <a:r>
              <a:rPr lang="en-AU" sz="2400" dirty="0">
                <a:solidFill>
                  <a:srgbClr val="002060"/>
                </a:solidFill>
              </a:rPr>
              <a:t>and assignments </a:t>
            </a:r>
            <a:r>
              <a:rPr lang="en-AU" sz="2400" dirty="0" smtClean="0">
                <a:solidFill>
                  <a:srgbClr val="002060"/>
                </a:solidFill>
              </a:rPr>
              <a:t>(8 </a:t>
            </a:r>
            <a:r>
              <a:rPr lang="en-AU" sz="2400" dirty="0">
                <a:solidFill>
                  <a:srgbClr val="002060"/>
                </a:solidFill>
              </a:rPr>
              <a:t>assessed pieces) </a:t>
            </a:r>
            <a:endParaRPr lang="en-AU" sz="2400" dirty="0" smtClean="0">
              <a:solidFill>
                <a:srgbClr val="002060"/>
              </a:solidFill>
            </a:endParaRPr>
          </a:p>
          <a:p>
            <a:r>
              <a:rPr lang="en-AU" sz="2400" dirty="0">
                <a:solidFill>
                  <a:srgbClr val="002060"/>
                </a:solidFill>
              </a:rPr>
              <a:t> </a:t>
            </a:r>
            <a:r>
              <a:rPr lang="en-AU" sz="2400" dirty="0" smtClean="0">
                <a:solidFill>
                  <a:srgbClr val="002060"/>
                </a:solidFill>
              </a:rPr>
              <a:t>                                                                                                         </a:t>
            </a:r>
            <a:r>
              <a:rPr lang="en-AU" sz="2400" dirty="0" smtClean="0">
                <a:solidFill>
                  <a:srgbClr val="002060"/>
                </a:solidFill>
              </a:rPr>
              <a:t> </a:t>
            </a:r>
            <a:r>
              <a:rPr lang="en-AU" sz="2400" b="1" dirty="0" smtClean="0">
                <a:solidFill>
                  <a:srgbClr val="002060"/>
                </a:solidFill>
              </a:rPr>
              <a:t>5</a:t>
            </a:r>
            <a:r>
              <a:rPr lang="en-AU" sz="2400" b="1" dirty="0" smtClean="0">
                <a:solidFill>
                  <a:srgbClr val="002060"/>
                </a:solidFill>
              </a:rPr>
              <a:t>0</a:t>
            </a:r>
            <a:r>
              <a:rPr lang="en-AU" sz="2400" b="1" dirty="0" smtClean="0">
                <a:solidFill>
                  <a:srgbClr val="002060"/>
                </a:solidFill>
              </a:rPr>
              <a:t>%</a:t>
            </a:r>
          </a:p>
          <a:p>
            <a:endParaRPr lang="en-AU" sz="2400" dirty="0">
              <a:solidFill>
                <a:srgbClr val="002060"/>
              </a:solidFill>
            </a:endParaRPr>
          </a:p>
          <a:p>
            <a:r>
              <a:rPr lang="en-AU" sz="2400" dirty="0" smtClean="0">
                <a:solidFill>
                  <a:srgbClr val="002060"/>
                </a:solidFill>
              </a:rPr>
              <a:t> </a:t>
            </a:r>
            <a:r>
              <a:rPr lang="en-AU" sz="2400" b="1" dirty="0" smtClean="0">
                <a:solidFill>
                  <a:srgbClr val="002060"/>
                </a:solidFill>
              </a:rPr>
              <a:t>INDEPENDENT ESSAY: </a:t>
            </a:r>
            <a:r>
              <a:rPr lang="en-AU" sz="2400" dirty="0" smtClean="0">
                <a:solidFill>
                  <a:srgbClr val="002060"/>
                </a:solidFill>
              </a:rPr>
              <a:t> 2000 WORDS	in response to a negotiated    </a:t>
            </a:r>
          </a:p>
          <a:p>
            <a:r>
              <a:rPr lang="en-AU" sz="2400" dirty="0" smtClean="0">
                <a:solidFill>
                  <a:srgbClr val="002060"/>
                </a:solidFill>
              </a:rPr>
              <a:t>                                           topic</a:t>
            </a:r>
            <a:r>
              <a:rPr lang="en-AU" sz="2400" dirty="0" smtClean="0">
                <a:solidFill>
                  <a:srgbClr val="002060"/>
                </a:solidFill>
              </a:rPr>
              <a:t>                                                      </a:t>
            </a:r>
            <a:r>
              <a:rPr lang="en-AU" sz="2400" b="1" dirty="0" smtClean="0">
                <a:solidFill>
                  <a:srgbClr val="002060"/>
                </a:solidFill>
              </a:rPr>
              <a:t>20</a:t>
            </a:r>
            <a:r>
              <a:rPr lang="en-AU" sz="2400" b="1" dirty="0" smtClean="0">
                <a:solidFill>
                  <a:srgbClr val="002060"/>
                </a:solidFill>
              </a:rPr>
              <a:t>%</a:t>
            </a:r>
            <a:endParaRPr lang="en-AU" sz="2400" b="1" dirty="0" smtClean="0">
              <a:solidFill>
                <a:srgbClr val="002060"/>
              </a:solidFill>
            </a:endParaRPr>
          </a:p>
          <a:p>
            <a:endParaRPr lang="en-AU" sz="2400" dirty="0">
              <a:solidFill>
                <a:srgbClr val="002060"/>
              </a:solidFill>
            </a:endParaRPr>
          </a:p>
          <a:p>
            <a:r>
              <a:rPr lang="en-AU" sz="2400" dirty="0" smtClean="0">
                <a:solidFill>
                  <a:srgbClr val="002060"/>
                </a:solidFill>
              </a:rPr>
              <a:t> </a:t>
            </a:r>
            <a:r>
              <a:rPr lang="en-AU" sz="2400" b="1" dirty="0">
                <a:solidFill>
                  <a:srgbClr val="002060"/>
                </a:solidFill>
              </a:rPr>
              <a:t>Exam at the end of the year </a:t>
            </a:r>
            <a:r>
              <a:rPr lang="en-AU" sz="2400" dirty="0">
                <a:solidFill>
                  <a:srgbClr val="002060"/>
                </a:solidFill>
              </a:rPr>
              <a:t>on the whole years work is worth </a:t>
            </a:r>
            <a:r>
              <a:rPr lang="en-AU" sz="2400" b="1" dirty="0">
                <a:solidFill>
                  <a:srgbClr val="002060"/>
                </a:solidFill>
              </a:rPr>
              <a:t>30% </a:t>
            </a:r>
            <a:r>
              <a:rPr lang="en-AU" sz="2400" dirty="0">
                <a:solidFill>
                  <a:srgbClr val="002060"/>
                </a:solidFill>
              </a:rPr>
              <a:t>of the grade.</a:t>
            </a:r>
          </a:p>
        </p:txBody>
      </p:sp>
      <p:sp>
        <p:nvSpPr>
          <p:cNvPr id="3" name="Rectangle 2"/>
          <p:cNvSpPr/>
          <p:nvPr/>
        </p:nvSpPr>
        <p:spPr>
          <a:xfrm>
            <a:off x="395536" y="4797152"/>
            <a:ext cx="856485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AU" sz="2400" dirty="0"/>
          </a:p>
        </p:txBody>
      </p:sp>
    </p:spTree>
    <p:extLst>
      <p:ext uri="{BB962C8B-B14F-4D97-AF65-F5344CB8AC3E}">
        <p14:creationId xmlns:p14="http://schemas.microsoft.com/office/powerpoint/2010/main" val="2319302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9557205"/>
              </p:ext>
            </p:extLst>
          </p:nvPr>
        </p:nvGraphicFramePr>
        <p:xfrm>
          <a:off x="1403648" y="1268760"/>
          <a:ext cx="6192689" cy="381642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610794"/>
                <a:gridCol w="911005"/>
                <a:gridCol w="1670890"/>
              </a:tblGrid>
              <a:tr h="592204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AU" sz="2000" dirty="0" smtClean="0">
                          <a:effectLst/>
                        </a:rPr>
                        <a:t>Knowledge &amp; Understanding</a:t>
                      </a:r>
                      <a:endParaRPr lang="en-AU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AU" sz="2000" dirty="0" smtClean="0">
                          <a:solidFill>
                            <a:srgbClr val="FF0000"/>
                          </a:solidFill>
                          <a:effectLst/>
                        </a:rPr>
                        <a:t>KU1</a:t>
                      </a:r>
                      <a:endParaRPr lang="en-AU" sz="20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AU" sz="1800" dirty="0">
                          <a:effectLst/>
                        </a:rPr>
                        <a:t> </a:t>
                      </a:r>
                      <a:r>
                        <a:rPr lang="en-AU" sz="18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A</a:t>
                      </a:r>
                      <a:endParaRPr lang="en-AU" sz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592204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AU" sz="2000" dirty="0" smtClean="0">
                          <a:effectLst/>
                        </a:rPr>
                        <a:t>Inquiry &amp; Analysis</a:t>
                      </a:r>
                      <a:endParaRPr lang="en-AU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</a:rPr>
                        <a:t>IA2</a:t>
                      </a:r>
                      <a:endParaRPr lang="en-AU" sz="2000" b="1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AU" sz="1800" dirty="0">
                          <a:effectLst/>
                        </a:rPr>
                        <a:t> </a:t>
                      </a:r>
                      <a:r>
                        <a:rPr lang="en-AU" sz="1800" dirty="0" smtClean="0">
                          <a:effectLst/>
                        </a:rPr>
                        <a:t>B</a:t>
                      </a:r>
                      <a:endParaRPr lang="en-A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92204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AU" sz="2000" dirty="0">
                          <a:effectLst/>
                        </a:rPr>
                        <a:t> </a:t>
                      </a:r>
                      <a:r>
                        <a:rPr lang="en-AU" sz="2000" dirty="0" smtClean="0">
                          <a:effectLst/>
                        </a:rPr>
                        <a:t>Reflection &amp; Evaluation</a:t>
                      </a:r>
                      <a:endParaRPr lang="en-AU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</a:rPr>
                        <a:t>RE2</a:t>
                      </a:r>
                      <a:endParaRPr lang="en-AU" sz="2000" b="1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AU" sz="1800" dirty="0">
                          <a:effectLst/>
                        </a:rPr>
                        <a:t> </a:t>
                      </a:r>
                      <a:r>
                        <a:rPr lang="en-AU" sz="1800" dirty="0" smtClean="0">
                          <a:effectLst/>
                        </a:rPr>
                        <a:t>B</a:t>
                      </a:r>
                      <a:endParaRPr lang="en-A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92204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AU" sz="2000" dirty="0" smtClean="0">
                          <a:effectLst/>
                        </a:rPr>
                        <a:t>Communication</a:t>
                      </a:r>
                      <a:endParaRPr lang="en-AU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AU" sz="2000" b="1" dirty="0" smtClean="0">
                          <a:solidFill>
                            <a:srgbClr val="FF0000"/>
                          </a:solidFill>
                          <a:effectLst/>
                        </a:rPr>
                        <a:t>C1</a:t>
                      </a:r>
                      <a:endParaRPr lang="en-AU" sz="2000" b="1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AU" sz="1800" dirty="0">
                          <a:effectLst/>
                        </a:rPr>
                        <a:t> </a:t>
                      </a:r>
                      <a:r>
                        <a:rPr lang="en-AU" sz="1800" dirty="0" smtClean="0">
                          <a:effectLst/>
                        </a:rPr>
                        <a:t>B+</a:t>
                      </a:r>
                      <a:endParaRPr lang="en-A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92204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AU" sz="2000">
                          <a:effectLst/>
                        </a:rPr>
                        <a:t> </a:t>
                      </a:r>
                      <a:endParaRPr lang="en-AU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AU" sz="2000" b="1" dirty="0" smtClean="0">
                          <a:solidFill>
                            <a:srgbClr val="FF0000"/>
                          </a:solidFill>
                          <a:effectLst/>
                        </a:rPr>
                        <a:t>C2</a:t>
                      </a:r>
                      <a:endParaRPr lang="en-AU" sz="2000" b="1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AU" sz="1800" dirty="0">
                          <a:effectLst/>
                        </a:rPr>
                        <a:t> </a:t>
                      </a:r>
                      <a:r>
                        <a:rPr lang="en-AU" sz="1800" dirty="0" smtClean="0">
                          <a:effectLst/>
                        </a:rPr>
                        <a:t>B+</a:t>
                      </a:r>
                      <a:endParaRPr lang="en-A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31601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AU" sz="400">
                          <a:effectLst/>
                        </a:rPr>
                        <a:t> </a:t>
                      </a:r>
                      <a:endParaRPr lang="en-A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AU" sz="400">
                          <a:effectLst/>
                        </a:rPr>
                        <a:t> </a:t>
                      </a:r>
                      <a:endParaRPr lang="en-A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AU" sz="400">
                          <a:effectLst/>
                        </a:rPr>
                        <a:t> </a:t>
                      </a:r>
                      <a:endParaRPr lang="en-A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723805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AU" sz="800" dirty="0">
                          <a:effectLst/>
                        </a:rPr>
                        <a:t> </a:t>
                      </a:r>
                      <a:endParaRPr lang="en-AU" sz="1200" dirty="0">
                        <a:effectLst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AU" sz="1800" dirty="0">
                          <a:effectLst/>
                        </a:rPr>
                        <a:t>Overall Grade for this task</a:t>
                      </a:r>
                      <a:endParaRPr lang="en-AU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AU" sz="1200">
                          <a:effectLst/>
                        </a:rPr>
                        <a:t> </a:t>
                      </a:r>
                      <a:endParaRPr lang="en-A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AU" sz="1800" dirty="0">
                          <a:effectLst/>
                        </a:rPr>
                        <a:t> </a:t>
                      </a:r>
                      <a:endParaRPr lang="en-AU" sz="1800" dirty="0" smtClean="0">
                        <a:effectLst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AU" sz="1800" dirty="0" smtClean="0">
                          <a:effectLst/>
                          <a:latin typeface="Times New Roman"/>
                          <a:ea typeface="Times New Roman"/>
                        </a:rPr>
                        <a:t>B+</a:t>
                      </a:r>
                      <a:endParaRPr lang="en-A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835696" y="332656"/>
            <a:ext cx="39604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GRADING</a:t>
            </a:r>
            <a:endParaRPr lang="en-AU" sz="3200" dirty="0"/>
          </a:p>
        </p:txBody>
      </p:sp>
    </p:spTree>
    <p:extLst>
      <p:ext uri="{BB962C8B-B14F-4D97-AF65-F5344CB8AC3E}">
        <p14:creationId xmlns:p14="http://schemas.microsoft.com/office/powerpoint/2010/main" val="1468509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95536" y="1124744"/>
            <a:ext cx="842493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AU" sz="2400" b="1" dirty="0">
                <a:solidFill>
                  <a:schemeClr val="tx2"/>
                </a:solidFill>
              </a:rPr>
              <a:t>All </a:t>
            </a:r>
            <a:r>
              <a:rPr lang="en-AU" sz="2400" dirty="0">
                <a:solidFill>
                  <a:schemeClr val="tx2"/>
                </a:solidFill>
              </a:rPr>
              <a:t>assessed work </a:t>
            </a:r>
            <a:r>
              <a:rPr lang="en-AU" sz="2400" b="1" dirty="0">
                <a:solidFill>
                  <a:schemeClr val="tx2"/>
                </a:solidFill>
              </a:rPr>
              <a:t>must be kept</a:t>
            </a:r>
            <a:r>
              <a:rPr lang="en-AU" sz="2400" dirty="0">
                <a:solidFill>
                  <a:schemeClr val="tx2"/>
                </a:solidFill>
              </a:rPr>
              <a:t> for moderation</a:t>
            </a:r>
            <a:r>
              <a:rPr lang="en-AU" sz="2400" dirty="0" smtClean="0">
                <a:solidFill>
                  <a:schemeClr val="tx2"/>
                </a:solidFill>
              </a:rPr>
              <a:t>.</a:t>
            </a:r>
          </a:p>
          <a:p>
            <a:pPr marL="342900" indent="-342900">
              <a:buFont typeface="Arial" pitchFamily="34" charset="0"/>
              <a:buChar char="•"/>
            </a:pPr>
            <a:endParaRPr lang="en-AU" sz="2400" dirty="0">
              <a:solidFill>
                <a:schemeClr val="tx2"/>
              </a:solidFill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n-AU" sz="2400" dirty="0">
                <a:solidFill>
                  <a:schemeClr val="tx2"/>
                </a:solidFill>
              </a:rPr>
              <a:t>I will have a box that your work will be placed in for safe keeping at the end of each assessment task</a:t>
            </a:r>
            <a:r>
              <a:rPr lang="en-AU" sz="2400" dirty="0" smtClean="0">
                <a:solidFill>
                  <a:schemeClr val="tx2"/>
                </a:solidFill>
              </a:rPr>
              <a:t>.</a:t>
            </a:r>
          </a:p>
          <a:p>
            <a:pPr marL="342900" indent="-342900">
              <a:buFont typeface="Arial" pitchFamily="34" charset="0"/>
              <a:buChar char="•"/>
            </a:pPr>
            <a:endParaRPr lang="en-AU" sz="2400" dirty="0">
              <a:solidFill>
                <a:schemeClr val="tx2"/>
              </a:solidFill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n-AU" sz="2400" dirty="0">
                <a:solidFill>
                  <a:schemeClr val="tx2"/>
                </a:solidFill>
              </a:rPr>
              <a:t>I will also look after </a:t>
            </a:r>
            <a:r>
              <a:rPr lang="en-AU" sz="2400" dirty="0" smtClean="0">
                <a:solidFill>
                  <a:schemeClr val="tx2"/>
                </a:solidFill>
              </a:rPr>
              <a:t>the students folders </a:t>
            </a:r>
            <a:r>
              <a:rPr lang="en-AU" sz="2400" dirty="0">
                <a:solidFill>
                  <a:schemeClr val="tx2"/>
                </a:solidFill>
              </a:rPr>
              <a:t>so that </a:t>
            </a:r>
            <a:r>
              <a:rPr lang="en-AU" sz="2400" dirty="0" smtClean="0">
                <a:solidFill>
                  <a:schemeClr val="tx2"/>
                </a:solidFill>
              </a:rPr>
              <a:t>their </a:t>
            </a:r>
            <a:r>
              <a:rPr lang="en-AU" sz="2400" dirty="0">
                <a:solidFill>
                  <a:schemeClr val="tx2"/>
                </a:solidFill>
              </a:rPr>
              <a:t>assignments won’t be lost as most will have to go down for moderation</a:t>
            </a:r>
            <a:r>
              <a:rPr lang="en-AU" sz="2400" dirty="0" smtClean="0">
                <a:solidFill>
                  <a:schemeClr val="tx2"/>
                </a:solidFill>
              </a:rPr>
              <a:t>.</a:t>
            </a:r>
          </a:p>
          <a:p>
            <a:pPr marL="342900" indent="-342900">
              <a:buFont typeface="Arial" pitchFamily="34" charset="0"/>
              <a:buChar char="•"/>
            </a:pPr>
            <a:endParaRPr lang="en-AU" sz="2400" dirty="0">
              <a:solidFill>
                <a:schemeClr val="tx2"/>
              </a:solidFill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n-AU" sz="2400" dirty="0">
                <a:solidFill>
                  <a:schemeClr val="tx2"/>
                </a:solidFill>
              </a:rPr>
              <a:t>Moderation is in Term 4.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95536" y="188640"/>
            <a:ext cx="84249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4000" b="1" dirty="0" smtClean="0">
                <a:solidFill>
                  <a:srgbClr val="FF0000"/>
                </a:solidFill>
              </a:rPr>
              <a:t>Moderation</a:t>
            </a:r>
            <a:endParaRPr lang="en-AU" sz="4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9302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2195736" y="332656"/>
            <a:ext cx="3816424" cy="7920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ctr">
              <a:spcAft>
                <a:spcPts val="0"/>
              </a:spcAft>
              <a:tabLst>
                <a:tab pos="2637155" algn="ctr"/>
                <a:tab pos="5274310" algn="r"/>
              </a:tabLst>
            </a:pPr>
            <a:r>
              <a:rPr lang="en-AU" sz="1600" b="1" dirty="0">
                <a:effectLst/>
                <a:latin typeface="Times New Roman"/>
                <a:ea typeface="Times New Roman"/>
              </a:rPr>
              <a:t>CALENDAR TERM 1 </a:t>
            </a:r>
            <a:r>
              <a:rPr lang="en-AU" sz="1600" b="1" dirty="0" smtClean="0">
                <a:effectLst/>
                <a:latin typeface="Times New Roman"/>
                <a:ea typeface="Times New Roman"/>
              </a:rPr>
              <a:t>2014      MODERN HISTORY</a:t>
            </a:r>
            <a:endParaRPr lang="en-AU" sz="1200" dirty="0">
              <a:effectLst/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en-AU" sz="1200" dirty="0">
                <a:effectLst/>
                <a:latin typeface="Times New Roman"/>
                <a:ea typeface="Times New Roman"/>
              </a:rPr>
              <a:t> 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8822435"/>
              </p:ext>
            </p:extLst>
          </p:nvPr>
        </p:nvGraphicFramePr>
        <p:xfrm>
          <a:off x="539552" y="1340768"/>
          <a:ext cx="7848872" cy="485570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761804"/>
                <a:gridCol w="1269528"/>
                <a:gridCol w="2200475"/>
                <a:gridCol w="846750"/>
                <a:gridCol w="770315"/>
              </a:tblGrid>
              <a:tr h="19532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AU" sz="500">
                          <a:effectLst/>
                        </a:rPr>
                        <a:t/>
                      </a:r>
                      <a:br>
                        <a:rPr lang="en-AU" sz="500">
                          <a:effectLst/>
                        </a:rPr>
                      </a:br>
                      <a:r>
                        <a:rPr lang="en-AU" sz="600">
                          <a:effectLst/>
                        </a:rPr>
                        <a:t>Timing</a:t>
                      </a:r>
                      <a:endParaRPr lang="en-AU" sz="500">
                        <a:effectLst/>
                        <a:latin typeface="Times" panose="02020603050405020304" pitchFamily="18" charset="0"/>
                        <a:ea typeface="Times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3609" marR="33609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AU" sz="600">
                          <a:effectLst/>
                        </a:rPr>
                        <a:t>Content</a:t>
                      </a:r>
                      <a:endParaRPr lang="en-AU" sz="500">
                        <a:effectLst/>
                        <a:latin typeface="Times" panose="02020603050405020304" pitchFamily="18" charset="0"/>
                        <a:ea typeface="Times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3609" marR="33609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AU" sz="600">
                          <a:effectLst/>
                        </a:rPr>
                        <a:t>Possible Learning Activities</a:t>
                      </a:r>
                      <a:endParaRPr lang="en-AU" sz="500">
                        <a:effectLst/>
                        <a:latin typeface="Times" panose="02020603050405020304" pitchFamily="18" charset="0"/>
                        <a:ea typeface="Times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3609" marR="33609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AU" sz="600">
                          <a:effectLst/>
                        </a:rPr>
                        <a:t>Assessment</a:t>
                      </a:r>
                      <a:endParaRPr lang="en-AU" sz="500">
                        <a:effectLst/>
                        <a:latin typeface="Times" panose="02020603050405020304" pitchFamily="18" charset="0"/>
                        <a:ea typeface="Times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3609" marR="33609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AU" sz="600">
                          <a:effectLst/>
                        </a:rPr>
                        <a:t>Calendar</a:t>
                      </a:r>
                      <a:endParaRPr lang="en-AU" sz="500">
                        <a:effectLst/>
                        <a:latin typeface="Times" panose="02020603050405020304" pitchFamily="18" charset="0"/>
                        <a:ea typeface="Times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3609" marR="33609" marT="0" marB="0" anchor="ctr"/>
                </a:tc>
              </a:tr>
              <a:tr h="97662">
                <a:tc gridSpan="5">
                  <a:txBody>
                    <a:bodyPr/>
                    <a:lstStyle/>
                    <a:p>
                      <a:pPr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en-AU" sz="600">
                          <a:effectLst/>
                        </a:rPr>
                        <a:t>TERM 1</a:t>
                      </a:r>
                      <a:endParaRPr lang="en-AU" sz="500">
                        <a:effectLst/>
                        <a:latin typeface="Times" panose="02020603050405020304" pitchFamily="18" charset="0"/>
                        <a:ea typeface="Times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3609" marR="33609" marT="0" marB="0" anchor="ctr"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</a:tr>
              <a:tr h="17548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AU" sz="500">
                          <a:effectLst/>
                        </a:rPr>
                        <a:t>Week  1</a:t>
                      </a:r>
                      <a:endParaRPr lang="en-AU" sz="500">
                        <a:effectLst/>
                        <a:latin typeface="Times" panose="02020603050405020304" pitchFamily="18" charset="0"/>
                        <a:ea typeface="Times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3609" marR="33609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AU" sz="500">
                          <a:effectLst/>
                        </a:rPr>
                        <a:t>The Nature of History</a:t>
                      </a:r>
                      <a:endParaRPr lang="en-AU" sz="500">
                        <a:effectLst/>
                        <a:latin typeface="Times" panose="02020603050405020304" pitchFamily="18" charset="0"/>
                        <a:ea typeface="Times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3609" marR="33609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AU" sz="500">
                          <a:effectLst/>
                        </a:rPr>
                        <a:t>“The Emperors Club”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AU" sz="500">
                          <a:effectLst/>
                        </a:rPr>
                        <a:t>- viewing &amp; discussion</a:t>
                      </a:r>
                      <a:endParaRPr lang="en-AU" sz="500">
                        <a:effectLst/>
                        <a:latin typeface="Times" panose="02020603050405020304" pitchFamily="18" charset="0"/>
                        <a:ea typeface="Times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3609" marR="33609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AU" sz="500">
                          <a:effectLst/>
                        </a:rPr>
                        <a:t> </a:t>
                      </a:r>
                      <a:endParaRPr lang="en-AU" sz="500">
                        <a:effectLst/>
                        <a:latin typeface="Times" panose="02020603050405020304" pitchFamily="18" charset="0"/>
                        <a:ea typeface="Times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3609" marR="33609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AU" sz="500">
                          <a:effectLst/>
                        </a:rPr>
                        <a:t> </a:t>
                      </a:r>
                      <a:endParaRPr lang="en-AU" sz="500">
                        <a:effectLst/>
                        <a:latin typeface="Times" panose="02020603050405020304" pitchFamily="18" charset="0"/>
                        <a:ea typeface="Times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3609" marR="33609" marT="0" marB="0" anchor="ctr"/>
                </a:tc>
              </a:tr>
              <a:tr h="17548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AU" sz="500">
                          <a:effectLst/>
                        </a:rPr>
                        <a:t>Week  2</a:t>
                      </a:r>
                      <a:endParaRPr lang="en-AU" sz="500">
                        <a:effectLst/>
                        <a:latin typeface="Times" panose="02020603050405020304" pitchFamily="18" charset="0"/>
                        <a:ea typeface="Times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3609" marR="33609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AU" sz="500">
                          <a:effectLst/>
                        </a:rPr>
                        <a:t>Revolutions</a:t>
                      </a:r>
                      <a:endParaRPr lang="en-AU" sz="500">
                        <a:effectLst/>
                        <a:latin typeface="Times" panose="02020603050405020304" pitchFamily="18" charset="0"/>
                        <a:ea typeface="Times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3609" marR="33609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AU" sz="500">
                          <a:effectLst/>
                        </a:rPr>
                        <a:t>- readings, discussions, famous revolutions, Milosevic fall </a:t>
                      </a:r>
                      <a:endParaRPr lang="en-AU" sz="500">
                        <a:effectLst/>
                        <a:latin typeface="Times" panose="02020603050405020304" pitchFamily="18" charset="0"/>
                        <a:ea typeface="Times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3609" marR="33609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AU" sz="500">
                          <a:effectLst/>
                        </a:rPr>
                        <a:t> </a:t>
                      </a:r>
                      <a:endParaRPr lang="en-AU" sz="500">
                        <a:effectLst/>
                        <a:latin typeface="Times" panose="02020603050405020304" pitchFamily="18" charset="0"/>
                        <a:ea typeface="Times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3609" marR="33609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AU" sz="500">
                          <a:effectLst/>
                        </a:rPr>
                        <a:t> </a:t>
                      </a:r>
                      <a:endParaRPr lang="en-AU" sz="500">
                        <a:effectLst/>
                        <a:latin typeface="Times" panose="02020603050405020304" pitchFamily="18" charset="0"/>
                        <a:ea typeface="Times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3609" marR="33609" marT="0" marB="0" anchor="ctr"/>
                </a:tc>
              </a:tr>
              <a:tr h="17548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AU" sz="500">
                          <a:effectLst/>
                        </a:rPr>
                        <a:t>Week  3</a:t>
                      </a:r>
                      <a:endParaRPr lang="en-AU" sz="500">
                        <a:effectLst/>
                        <a:latin typeface="Times" panose="02020603050405020304" pitchFamily="18" charset="0"/>
                        <a:ea typeface="Times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3609" marR="33609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AU" sz="500">
                          <a:effectLst/>
                        </a:rPr>
                        <a:t>Political Ideologies</a:t>
                      </a:r>
                      <a:endParaRPr lang="en-AU" sz="500">
                        <a:effectLst/>
                        <a:latin typeface="Times" panose="02020603050405020304" pitchFamily="18" charset="0"/>
                        <a:ea typeface="Times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3609" marR="33609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AU" sz="500">
                          <a:effectLst/>
                        </a:rPr>
                        <a:t>- an understanding of communism.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AU" sz="500">
                          <a:effectLst/>
                        </a:rPr>
                        <a:t>-reading, noting, viewing, discussing</a:t>
                      </a:r>
                      <a:endParaRPr lang="en-AU" sz="500">
                        <a:effectLst/>
                        <a:latin typeface="Times" panose="02020603050405020304" pitchFamily="18" charset="0"/>
                        <a:ea typeface="Times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3609" marR="33609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AU" sz="500">
                          <a:effectLst/>
                        </a:rPr>
                        <a:t> </a:t>
                      </a:r>
                      <a:endParaRPr lang="en-AU" sz="500">
                        <a:effectLst/>
                        <a:latin typeface="Times" panose="02020603050405020304" pitchFamily="18" charset="0"/>
                        <a:ea typeface="Times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3609" marR="33609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AU" sz="500">
                          <a:effectLst/>
                        </a:rPr>
                        <a:t> </a:t>
                      </a:r>
                      <a:endParaRPr lang="en-AU" sz="500">
                        <a:effectLst/>
                        <a:latin typeface="Times" panose="02020603050405020304" pitchFamily="18" charset="0"/>
                        <a:ea typeface="Times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3609" marR="33609" marT="0" marB="0" anchor="ctr"/>
                </a:tc>
              </a:tr>
              <a:tr h="87744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AU" sz="500">
                          <a:effectLst/>
                        </a:rPr>
                        <a:t>Week  4</a:t>
                      </a:r>
                      <a:endParaRPr lang="en-AU" sz="500">
                        <a:effectLst/>
                        <a:latin typeface="Times" panose="02020603050405020304" pitchFamily="18" charset="0"/>
                        <a:ea typeface="Times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3609" marR="33609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AU" sz="500">
                          <a:effectLst/>
                        </a:rPr>
                        <a:t>KAE 1- Russia 1917: pre-revolutionary society &amp; government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AU" sz="500">
                          <a:effectLst/>
                        </a:rPr>
                        <a:t>KAE 2 – External/Internal forces in the collapse of Russia’s old order &amp; seizure of power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AU" sz="500">
                          <a:effectLst/>
                        </a:rPr>
                        <a:t> </a:t>
                      </a:r>
                      <a:endParaRPr lang="en-AU" sz="500">
                        <a:effectLst/>
                        <a:latin typeface="Times" panose="02020603050405020304" pitchFamily="18" charset="0"/>
                        <a:ea typeface="Times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3609" marR="33609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AU" sz="500">
                          <a:effectLst/>
                        </a:rPr>
                        <a:t>-reading, noting, viewing, discussing</a:t>
                      </a:r>
                      <a:endParaRPr lang="en-AU" sz="500" b="1">
                        <a:effectLst/>
                        <a:latin typeface="Times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3609" marR="33609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AU" sz="500">
                          <a:effectLst/>
                        </a:rPr>
                        <a:t>Essay</a:t>
                      </a:r>
                      <a:endParaRPr lang="en-AU" sz="500">
                        <a:effectLst/>
                        <a:latin typeface="Times" panose="02020603050405020304" pitchFamily="18" charset="0"/>
                        <a:ea typeface="Times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3609" marR="33609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AU" sz="500">
                          <a:effectLst/>
                        </a:rPr>
                        <a:t> </a:t>
                      </a:r>
                      <a:endParaRPr lang="en-AU" sz="500">
                        <a:effectLst/>
                        <a:latin typeface="Times" panose="02020603050405020304" pitchFamily="18" charset="0"/>
                        <a:ea typeface="Times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3609" marR="33609" marT="0" marB="0" anchor="ctr"/>
                </a:tc>
              </a:tr>
              <a:tr h="52646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AU" sz="500">
                          <a:effectLst/>
                        </a:rPr>
                        <a:t>Week  5</a:t>
                      </a:r>
                      <a:endParaRPr lang="en-AU" sz="500">
                        <a:effectLst/>
                        <a:latin typeface="Times" panose="02020603050405020304" pitchFamily="18" charset="0"/>
                        <a:ea typeface="Times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3609" marR="33609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AU" sz="500">
                          <a:effectLst/>
                        </a:rPr>
                        <a:t>KAE 2 – External/Internal forces in the collapse of Russia’s old order &amp; seizure of power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AU" sz="500">
                          <a:effectLst/>
                        </a:rPr>
                        <a:t> </a:t>
                      </a:r>
                      <a:endParaRPr lang="en-AU" sz="500">
                        <a:effectLst/>
                        <a:latin typeface="Times" panose="02020603050405020304" pitchFamily="18" charset="0"/>
                        <a:ea typeface="Times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3609" marR="33609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AU" sz="500">
                          <a:effectLst/>
                        </a:rPr>
                        <a:t> </a:t>
                      </a:r>
                      <a:endParaRPr lang="en-AU" sz="500">
                        <a:effectLst/>
                        <a:latin typeface="Times" panose="02020603050405020304" pitchFamily="18" charset="0"/>
                        <a:ea typeface="Times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3609" marR="33609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AU" sz="500">
                          <a:effectLst/>
                        </a:rPr>
                        <a:t> </a:t>
                      </a:r>
                      <a:endParaRPr lang="en-AU" sz="500">
                        <a:effectLst/>
                        <a:latin typeface="Times" panose="02020603050405020304" pitchFamily="18" charset="0"/>
                        <a:ea typeface="Times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3609" marR="33609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AU" sz="500">
                          <a:effectLst/>
                        </a:rPr>
                        <a:t>W5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AU" sz="500">
                          <a:effectLst/>
                        </a:rPr>
                        <a:t>Mod TT</a:t>
                      </a:r>
                      <a:endParaRPr lang="en-AU" sz="500">
                        <a:effectLst/>
                        <a:latin typeface="Times" panose="02020603050405020304" pitchFamily="18" charset="0"/>
                        <a:ea typeface="Times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3609" marR="33609" marT="0" marB="0" anchor="ctr"/>
                </a:tc>
              </a:tr>
              <a:tr h="26323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AU" sz="500">
                          <a:effectLst/>
                        </a:rPr>
                        <a:t>Week 6</a:t>
                      </a:r>
                      <a:endParaRPr lang="en-AU" sz="500">
                        <a:effectLst/>
                        <a:latin typeface="Times" panose="02020603050405020304" pitchFamily="18" charset="0"/>
                        <a:ea typeface="Times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3609" marR="33609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AU" sz="500">
                          <a:effectLst/>
                        </a:rPr>
                        <a:t>TERM 2</a:t>
                      </a:r>
                      <a:endParaRPr lang="en-AU" sz="500">
                        <a:effectLst/>
                        <a:latin typeface="Times" panose="02020603050405020304" pitchFamily="18" charset="0"/>
                        <a:ea typeface="Times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3609" marR="33609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AU" sz="500">
                          <a:effectLst/>
                        </a:rPr>
                        <a:t> </a:t>
                      </a:r>
                      <a:endParaRPr lang="en-AU" sz="500" b="1">
                        <a:effectLst/>
                        <a:latin typeface="Times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3609" marR="33609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AU" sz="500">
                          <a:effectLst/>
                        </a:rPr>
                        <a:t> </a:t>
                      </a:r>
                      <a:endParaRPr lang="en-AU" sz="500">
                        <a:effectLst/>
                        <a:latin typeface="Times" panose="02020603050405020304" pitchFamily="18" charset="0"/>
                        <a:ea typeface="Times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3609" marR="33609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AU" sz="500">
                          <a:effectLst/>
                        </a:rPr>
                        <a:t>Fri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AU" sz="500">
                          <a:effectLst/>
                        </a:rPr>
                        <a:t>Interhouse Athletics</a:t>
                      </a:r>
                      <a:endParaRPr lang="en-AU" sz="500">
                        <a:effectLst/>
                        <a:latin typeface="Times" panose="02020603050405020304" pitchFamily="18" charset="0"/>
                        <a:ea typeface="Times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3609" marR="33609" marT="0" marB="0" anchor="ctr"/>
                </a:tc>
              </a:tr>
              <a:tr h="35097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AU" sz="500">
                          <a:effectLst/>
                        </a:rPr>
                        <a:t>Week 7</a:t>
                      </a:r>
                      <a:endParaRPr lang="en-AU" sz="500">
                        <a:effectLst/>
                        <a:latin typeface="Times" panose="02020603050405020304" pitchFamily="18" charset="0"/>
                        <a:ea typeface="Times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3609" marR="33609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AU" sz="500">
                          <a:effectLst/>
                        </a:rPr>
                        <a:t>KAE 3 – Consolidation of power by the Russian Communists</a:t>
                      </a:r>
                      <a:endParaRPr lang="en-AU" sz="500">
                        <a:effectLst/>
                        <a:latin typeface="Times" panose="02020603050405020304" pitchFamily="18" charset="0"/>
                        <a:ea typeface="Times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3609" marR="33609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AU" sz="500">
                          <a:effectLst/>
                        </a:rPr>
                        <a:t>-reading, noting, viewing, discussing</a:t>
                      </a:r>
                      <a:endParaRPr lang="en-AU" sz="500" b="1">
                        <a:effectLst/>
                        <a:latin typeface="Times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3609" marR="33609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AU" sz="500">
                          <a:effectLst/>
                        </a:rPr>
                        <a:t> </a:t>
                      </a:r>
                      <a:endParaRPr lang="en-AU" sz="500">
                        <a:effectLst/>
                        <a:latin typeface="Times" panose="02020603050405020304" pitchFamily="18" charset="0"/>
                        <a:ea typeface="Times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3609" marR="33609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AU" sz="500">
                          <a:effectLst/>
                        </a:rPr>
                        <a:t>Mon PH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AU" sz="500">
                          <a:effectLst/>
                        </a:rPr>
                        <a:t>W-Sa OEd camp</a:t>
                      </a:r>
                      <a:endParaRPr lang="en-AU" sz="500">
                        <a:effectLst/>
                        <a:latin typeface="Times" panose="02020603050405020304" pitchFamily="18" charset="0"/>
                        <a:ea typeface="Times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3609" marR="33609" marT="0" marB="0" anchor="ctr"/>
                </a:tc>
              </a:tr>
              <a:tr h="78970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AU" sz="500">
                          <a:effectLst/>
                        </a:rPr>
                        <a:t>Week 8</a:t>
                      </a:r>
                      <a:endParaRPr lang="en-AU" sz="500">
                        <a:effectLst/>
                        <a:latin typeface="Times" panose="02020603050405020304" pitchFamily="18" charset="0"/>
                        <a:ea typeface="Times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3609" marR="33609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AU" sz="500">
                          <a:effectLst/>
                        </a:rPr>
                        <a:t>KAE 3 – Consolidation of power by the Russian Communists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AU" sz="500">
                          <a:effectLst/>
                        </a:rPr>
                        <a:t>KAE 4 – internal &amp; external threats to the Revolution &amp; how the Communists dealt with them </a:t>
                      </a:r>
                      <a:endParaRPr lang="en-AU" sz="500">
                        <a:effectLst/>
                        <a:latin typeface="Times" panose="02020603050405020304" pitchFamily="18" charset="0"/>
                        <a:ea typeface="Times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3609" marR="33609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AU" sz="500">
                          <a:effectLst/>
                        </a:rPr>
                        <a:t>-reading, noting, viewing, discussing</a:t>
                      </a:r>
                      <a:endParaRPr lang="en-AU" sz="500" b="1">
                        <a:effectLst/>
                        <a:latin typeface="Times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3609" marR="33609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AU" sz="500">
                          <a:effectLst/>
                        </a:rPr>
                        <a:t>Source Analysis</a:t>
                      </a:r>
                      <a:endParaRPr lang="en-AU" sz="500">
                        <a:effectLst/>
                        <a:latin typeface="Times" panose="02020603050405020304" pitchFamily="18" charset="0"/>
                        <a:ea typeface="Times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3609" marR="33609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AU" sz="500">
                          <a:effectLst/>
                        </a:rPr>
                        <a:t> </a:t>
                      </a:r>
                      <a:endParaRPr lang="en-AU" sz="500">
                        <a:effectLst/>
                        <a:latin typeface="Times" panose="02020603050405020304" pitchFamily="18" charset="0"/>
                        <a:ea typeface="Times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3609" marR="33609" marT="0" marB="0" anchor="ctr"/>
                </a:tc>
              </a:tr>
              <a:tr h="52646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AU" sz="500">
                          <a:effectLst/>
                        </a:rPr>
                        <a:t>Week 9</a:t>
                      </a:r>
                      <a:endParaRPr lang="en-AU" sz="500">
                        <a:effectLst/>
                        <a:latin typeface="Times" panose="02020603050405020304" pitchFamily="18" charset="0"/>
                        <a:ea typeface="Times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3609" marR="33609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AU" sz="500">
                          <a:effectLst/>
                        </a:rPr>
                        <a:t>KAE 4 – internal &amp; external threats to the Revolution &amp; how the Communists dealt with them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AU" sz="500">
                          <a:effectLst/>
                        </a:rPr>
                        <a:t> </a:t>
                      </a:r>
                      <a:endParaRPr lang="en-AU" sz="500">
                        <a:effectLst/>
                        <a:latin typeface="Times" panose="02020603050405020304" pitchFamily="18" charset="0"/>
                        <a:ea typeface="Times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3609" marR="33609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AU" sz="500">
                          <a:effectLst/>
                        </a:rPr>
                        <a:t>-reading, noting, viewing, discussing</a:t>
                      </a:r>
                      <a:endParaRPr lang="en-AU" sz="500" b="1">
                        <a:effectLst/>
                        <a:latin typeface="Times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3609" marR="33609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AU" sz="500">
                          <a:effectLst/>
                        </a:rPr>
                        <a:t> </a:t>
                      </a:r>
                      <a:endParaRPr lang="en-AU" sz="500">
                        <a:effectLst/>
                        <a:latin typeface="Times" panose="02020603050405020304" pitchFamily="18" charset="0"/>
                        <a:ea typeface="Times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3609" marR="33609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AU" sz="500">
                          <a:effectLst/>
                        </a:rPr>
                        <a:t> </a:t>
                      </a:r>
                      <a:endParaRPr lang="en-AU" sz="500">
                        <a:effectLst/>
                        <a:latin typeface="Times" panose="02020603050405020304" pitchFamily="18" charset="0"/>
                        <a:ea typeface="Times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3609" marR="33609" marT="0" marB="0" anchor="ctr"/>
                </a:tc>
              </a:tr>
              <a:tr h="26323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AU" sz="500">
                          <a:effectLst/>
                        </a:rPr>
                        <a:t>Week 10</a:t>
                      </a:r>
                      <a:endParaRPr lang="en-AU" sz="500">
                        <a:effectLst/>
                        <a:latin typeface="Times" panose="02020603050405020304" pitchFamily="18" charset="0"/>
                        <a:ea typeface="Times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3609" marR="33609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AU" sz="500">
                          <a:effectLst/>
                        </a:rPr>
                        <a:t> </a:t>
                      </a:r>
                      <a:endParaRPr lang="en-AU" sz="500">
                        <a:effectLst/>
                        <a:latin typeface="Times" panose="02020603050405020304" pitchFamily="18" charset="0"/>
                        <a:ea typeface="Times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3609" marR="33609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AU" sz="500">
                          <a:effectLst/>
                        </a:rPr>
                        <a:t> </a:t>
                      </a:r>
                      <a:endParaRPr lang="en-AU" sz="500">
                        <a:effectLst/>
                        <a:latin typeface="Times" panose="02020603050405020304" pitchFamily="18" charset="0"/>
                        <a:ea typeface="Times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3609" marR="33609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AU" sz="500">
                          <a:effectLst/>
                        </a:rPr>
                        <a:t> </a:t>
                      </a:r>
                      <a:endParaRPr lang="en-AU" sz="500">
                        <a:effectLst/>
                        <a:latin typeface="Times" panose="02020603050405020304" pitchFamily="18" charset="0"/>
                        <a:ea typeface="Times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3609" marR="33609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AU" sz="500">
                          <a:effectLst/>
                        </a:rPr>
                        <a:t>Sat. China Tour leaves</a:t>
                      </a:r>
                      <a:endParaRPr lang="en-AU" sz="500">
                        <a:effectLst/>
                        <a:latin typeface="Times" panose="02020603050405020304" pitchFamily="18" charset="0"/>
                        <a:ea typeface="Times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3609" marR="33609" marT="0" marB="0" anchor="ctr"/>
                </a:tc>
              </a:tr>
              <a:tr h="43872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AU" sz="500">
                          <a:effectLst/>
                        </a:rPr>
                        <a:t>Week 11</a:t>
                      </a:r>
                      <a:endParaRPr lang="en-AU" sz="500">
                        <a:effectLst/>
                        <a:latin typeface="Times" panose="02020603050405020304" pitchFamily="18" charset="0"/>
                        <a:ea typeface="Times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3609" marR="33609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AU" sz="500">
                          <a:effectLst/>
                        </a:rPr>
                        <a:t> </a:t>
                      </a:r>
                      <a:endParaRPr lang="en-AU" sz="500">
                        <a:effectLst/>
                        <a:latin typeface="Times" panose="02020603050405020304" pitchFamily="18" charset="0"/>
                        <a:ea typeface="Times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3609" marR="33609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AU" sz="500">
                          <a:effectLst/>
                        </a:rPr>
                        <a:t> </a:t>
                      </a:r>
                      <a:endParaRPr lang="en-AU" sz="500">
                        <a:effectLst/>
                        <a:latin typeface="Times" panose="02020603050405020304" pitchFamily="18" charset="0"/>
                        <a:ea typeface="Times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3609" marR="33609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AU" sz="500">
                          <a:effectLst/>
                        </a:rPr>
                        <a:t> </a:t>
                      </a:r>
                      <a:endParaRPr lang="en-AU" sz="500">
                        <a:effectLst/>
                        <a:latin typeface="Times" panose="02020603050405020304" pitchFamily="18" charset="0"/>
                        <a:ea typeface="Times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3609" marR="33609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AU" sz="500" dirty="0">
                          <a:effectLst/>
                        </a:rPr>
                        <a:t>W -Inter-</a:t>
                      </a:r>
                      <a:r>
                        <a:rPr lang="en-AU" sz="500" dirty="0" err="1">
                          <a:effectLst/>
                        </a:rPr>
                        <a:t>sch</a:t>
                      </a:r>
                      <a:r>
                        <a:rPr lang="en-AU" sz="500" dirty="0">
                          <a:effectLst/>
                        </a:rPr>
                        <a:t> </a:t>
                      </a:r>
                      <a:r>
                        <a:rPr lang="en-AU" sz="500" dirty="0" err="1">
                          <a:effectLst/>
                        </a:rPr>
                        <a:t>Aths</a:t>
                      </a:r>
                      <a:endParaRPr lang="en-AU" sz="5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AU" sz="500" dirty="0" err="1">
                          <a:effectLst/>
                        </a:rPr>
                        <a:t>Th</a:t>
                      </a:r>
                      <a:r>
                        <a:rPr lang="en-AU" sz="500" dirty="0">
                          <a:effectLst/>
                        </a:rPr>
                        <a:t>  Passion Med</a:t>
                      </a:r>
                      <a:endParaRPr lang="en-AU" sz="500" dirty="0">
                        <a:effectLst/>
                        <a:latin typeface="Times" panose="02020603050405020304" pitchFamily="18" charset="0"/>
                        <a:ea typeface="Times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3609" marR="33609" marT="0" marB="0" anchor="ctr"/>
                </a:tc>
              </a:tr>
            </a:tbl>
          </a:graphicData>
        </a:graphic>
      </p:graphicFrame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3076575" y="1597025"/>
            <a:ext cx="17555533" cy="4883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06066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51520" y="188640"/>
            <a:ext cx="864096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AU" sz="3200" b="1" u="sng" dirty="0">
                <a:solidFill>
                  <a:srgbClr val="FF0000"/>
                </a:solidFill>
              </a:rPr>
              <a:t>YEAR 12 </a:t>
            </a:r>
            <a:r>
              <a:rPr lang="en-AU" sz="3200" b="1" u="sng" dirty="0" smtClean="0">
                <a:solidFill>
                  <a:srgbClr val="FF0000"/>
                </a:solidFill>
              </a:rPr>
              <a:t>HISTORY </a:t>
            </a:r>
            <a:r>
              <a:rPr lang="en-AU" sz="3200" b="1" u="sng" dirty="0">
                <a:solidFill>
                  <a:srgbClr val="FF0000"/>
                </a:solidFill>
              </a:rPr>
              <a:t>(Coping with it and doing well)</a:t>
            </a:r>
            <a:endParaRPr lang="en-AU" sz="3200" b="1" dirty="0">
              <a:solidFill>
                <a:srgbClr val="FF0000"/>
              </a:solidFill>
            </a:endParaRPr>
          </a:p>
          <a:p>
            <a:r>
              <a:rPr lang="en-AU" dirty="0"/>
              <a:t> </a:t>
            </a:r>
          </a:p>
          <a:p>
            <a:r>
              <a:rPr lang="en-AU" sz="2800" b="1" i="1" u="sng" dirty="0">
                <a:solidFill>
                  <a:schemeClr val="tx2"/>
                </a:solidFill>
              </a:rPr>
              <a:t>Be Organised</a:t>
            </a:r>
            <a:endParaRPr lang="en-AU" sz="2800" dirty="0">
              <a:solidFill>
                <a:schemeClr val="tx2"/>
              </a:solidFill>
            </a:endParaRPr>
          </a:p>
          <a:p>
            <a:r>
              <a:rPr lang="en-AU" dirty="0"/>
              <a:t> 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AU" sz="2400" dirty="0" smtClean="0"/>
              <a:t>Folders &amp; dividers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AU" sz="2400" dirty="0" smtClean="0"/>
              <a:t> Lever arch = Storage &amp; completed tasks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AU" sz="2400" dirty="0" smtClean="0"/>
              <a:t>4 ring – Current work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Plastic pockets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Reinforced writing paper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Keep notes &amp; handouts together</a:t>
            </a:r>
            <a:endParaRPr lang="en-AU" sz="2400" dirty="0"/>
          </a:p>
          <a:p>
            <a:r>
              <a:rPr lang="en-AU" sz="2400" dirty="0"/>
              <a:t>  </a:t>
            </a:r>
          </a:p>
        </p:txBody>
      </p:sp>
    </p:spTree>
    <p:extLst>
      <p:ext uri="{BB962C8B-B14F-4D97-AF65-F5344CB8AC3E}">
        <p14:creationId xmlns:p14="http://schemas.microsoft.com/office/powerpoint/2010/main" val="2319302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79512" y="188640"/>
            <a:ext cx="8784976" cy="43704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3600" b="1" i="1" u="sng" dirty="0" smtClean="0">
                <a:solidFill>
                  <a:schemeClr val="tx2"/>
                </a:solidFill>
              </a:rPr>
              <a:t>Staying in control</a:t>
            </a:r>
          </a:p>
          <a:p>
            <a:r>
              <a:rPr lang="en-AU" dirty="0"/>
              <a:t> 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AU" sz="2800" dirty="0" smtClean="0"/>
              <a:t>Revise EACH day’s work, each evening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AU" sz="2800" dirty="0" smtClean="0"/>
              <a:t>This </a:t>
            </a:r>
            <a:r>
              <a:rPr lang="en-AU" sz="2800" dirty="0"/>
              <a:t>serves </a:t>
            </a:r>
            <a:r>
              <a:rPr lang="en-AU" sz="2800" dirty="0" smtClean="0"/>
              <a:t>several purposes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AU" sz="2800" dirty="0"/>
              <a:t>consolidates learning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800" dirty="0" smtClean="0"/>
              <a:t>Allows student to make a note to check with the teacher if something isn’t clear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800" dirty="0" smtClean="0"/>
              <a:t>Make sure folders are </a:t>
            </a:r>
            <a:r>
              <a:rPr lang="en-US" sz="2800" dirty="0" err="1" smtClean="0"/>
              <a:t>organised</a:t>
            </a:r>
            <a:endParaRPr lang="en-AU" sz="2800" dirty="0" smtClean="0"/>
          </a:p>
          <a:p>
            <a:pPr marL="914400" lvl="1" indent="-457200">
              <a:buFont typeface="Arial" panose="020B0604020202020204" pitchFamily="34" charset="0"/>
              <a:buChar char="•"/>
            </a:pPr>
            <a:endParaRPr lang="en-AU" sz="2800" dirty="0" smtClean="0"/>
          </a:p>
          <a:p>
            <a:r>
              <a:rPr lang="en-AU" sz="2800" dirty="0"/>
              <a:t>	 </a:t>
            </a:r>
            <a:r>
              <a:rPr lang="en-AU" sz="2800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3517513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79512" y="188640"/>
            <a:ext cx="8784976" cy="52322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3600" b="1" i="1" u="sng" dirty="0">
                <a:solidFill>
                  <a:schemeClr val="tx2"/>
                </a:solidFill>
              </a:rPr>
              <a:t>Be in charge of </a:t>
            </a:r>
            <a:r>
              <a:rPr lang="en-AU" sz="3600" b="1" i="1" u="sng" dirty="0" smtClean="0">
                <a:solidFill>
                  <a:schemeClr val="tx2"/>
                </a:solidFill>
              </a:rPr>
              <a:t>learning</a:t>
            </a:r>
            <a:endParaRPr lang="en-AU" sz="3600" dirty="0">
              <a:solidFill>
                <a:schemeClr val="tx2"/>
              </a:solidFill>
            </a:endParaRPr>
          </a:p>
          <a:p>
            <a:r>
              <a:rPr lang="en-AU" dirty="0"/>
              <a:t> </a:t>
            </a:r>
          </a:p>
          <a:p>
            <a:r>
              <a:rPr lang="en-AU" sz="2800" dirty="0" smtClean="0"/>
              <a:t>The responsibility to do the work </a:t>
            </a:r>
            <a:r>
              <a:rPr lang="en-AU" sz="2800" dirty="0"/>
              <a:t>is </a:t>
            </a:r>
            <a:r>
              <a:rPr lang="en-AU" sz="2800" dirty="0" smtClean="0"/>
              <a:t>the student’s.</a:t>
            </a:r>
          </a:p>
          <a:p>
            <a:endParaRPr lang="en-US" sz="2800" dirty="0"/>
          </a:p>
          <a:p>
            <a:r>
              <a:rPr lang="en-US" sz="2800" dirty="0" smtClean="0"/>
              <a:t>There is </a:t>
            </a:r>
            <a:r>
              <a:rPr lang="en-US" sz="2800" u="sng" dirty="0" smtClean="0"/>
              <a:t>always</a:t>
            </a:r>
            <a:r>
              <a:rPr lang="en-US" sz="2800" dirty="0" smtClean="0"/>
              <a:t> some work they should be doing!</a:t>
            </a:r>
            <a:endParaRPr lang="en-AU" sz="2800" dirty="0" smtClean="0"/>
          </a:p>
          <a:p>
            <a:endParaRPr lang="en-US" sz="2800" dirty="0"/>
          </a:p>
          <a:p>
            <a:r>
              <a:rPr lang="en-US" sz="2800" dirty="0" smtClean="0"/>
              <a:t>Reading</a:t>
            </a:r>
          </a:p>
          <a:p>
            <a:r>
              <a:rPr lang="en-US" sz="2800" dirty="0" smtClean="0"/>
              <a:t>Learning</a:t>
            </a:r>
          </a:p>
          <a:p>
            <a:r>
              <a:rPr lang="en-US" sz="2800" dirty="0" smtClean="0"/>
              <a:t>Watching</a:t>
            </a:r>
          </a:p>
          <a:p>
            <a:r>
              <a:rPr lang="en-US" sz="2800" dirty="0" smtClean="0"/>
              <a:t>Listening</a:t>
            </a:r>
          </a:p>
          <a:p>
            <a:r>
              <a:rPr lang="en-US" sz="2800" dirty="0" smtClean="0"/>
              <a:t>Writing</a:t>
            </a:r>
          </a:p>
          <a:p>
            <a:r>
              <a:rPr lang="en-US" sz="2800" dirty="0" smtClean="0"/>
              <a:t>Talking</a:t>
            </a:r>
            <a:endParaRPr lang="en-AU" sz="2800" dirty="0"/>
          </a:p>
        </p:txBody>
      </p:sp>
    </p:spTree>
    <p:extLst>
      <p:ext uri="{BB962C8B-B14F-4D97-AF65-F5344CB8AC3E}">
        <p14:creationId xmlns:p14="http://schemas.microsoft.com/office/powerpoint/2010/main" val="3963920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138</TotalTime>
  <Words>400</Words>
  <Application>Microsoft Office PowerPoint</Application>
  <PresentationFormat>On-screen Show (4:3)</PresentationFormat>
  <Paragraphs>167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Calibri</vt:lpstr>
      <vt:lpstr>Times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Cornerstone College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Weiss, Andrew</dc:creator>
  <cp:lastModifiedBy>IAN MARS</cp:lastModifiedBy>
  <cp:revision>28</cp:revision>
  <dcterms:created xsi:type="dcterms:W3CDTF">2013-01-21T23:05:44Z</dcterms:created>
  <dcterms:modified xsi:type="dcterms:W3CDTF">2014-02-11T04:54:22Z</dcterms:modified>
</cp:coreProperties>
</file>